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4"/>
  </p:notesMasterIdLst>
  <p:handoutMasterIdLst>
    <p:handoutMasterId r:id="rId25"/>
  </p:handoutMasterIdLst>
  <p:sldIdLst>
    <p:sldId id="256" r:id="rId2"/>
    <p:sldId id="257" r:id="rId3"/>
    <p:sldId id="279" r:id="rId4"/>
    <p:sldId id="258" r:id="rId5"/>
    <p:sldId id="283" r:id="rId6"/>
    <p:sldId id="271" r:id="rId7"/>
    <p:sldId id="259" r:id="rId8"/>
    <p:sldId id="261" r:id="rId9"/>
    <p:sldId id="280" r:id="rId10"/>
    <p:sldId id="284" r:id="rId11"/>
    <p:sldId id="262" r:id="rId12"/>
    <p:sldId id="287" r:id="rId13"/>
    <p:sldId id="288" r:id="rId14"/>
    <p:sldId id="289" r:id="rId15"/>
    <p:sldId id="290" r:id="rId16"/>
    <p:sldId id="291" r:id="rId17"/>
    <p:sldId id="292" r:id="rId18"/>
    <p:sldId id="293" r:id="rId19"/>
    <p:sldId id="273" r:id="rId20"/>
    <p:sldId id="294" r:id="rId21"/>
    <p:sldId id="285" r:id="rId22"/>
    <p:sldId id="278" r:id="rId2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7" d="100"/>
          <a:sy n="57" d="100"/>
        </p:scale>
        <p:origin x="1540" y="4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8AC88FEC-A92F-45B0-8488-6FADEA8B31C4}" type="datetimeFigureOut">
              <a:rPr lang="en-US" smtClean="0"/>
              <a:pPr/>
              <a:t>11/22/2022</a:t>
            </a:fld>
            <a:endParaRPr lang="en-US"/>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AEF556FA-CB1D-448D-BEB7-CD9A5F8DF930}" type="slidenum">
              <a:rPr lang="en-US" smtClean="0"/>
              <a:pPr/>
              <a:t>‹#›</a:t>
            </a:fld>
            <a:endParaRPr lang="en-US"/>
          </a:p>
        </p:txBody>
      </p:sp>
    </p:spTree>
    <p:extLst>
      <p:ext uri="{BB962C8B-B14F-4D97-AF65-F5344CB8AC3E}">
        <p14:creationId xmlns:p14="http://schemas.microsoft.com/office/powerpoint/2010/main" val="41667088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4370196-B741-4BF0-83AD-B726768180EA}" type="datetimeFigureOut">
              <a:rPr lang="en-US" smtClean="0"/>
              <a:pPr/>
              <a:t>11/22/2022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557236B-FEDF-4C27-8DF8-247C2E0C6F70}"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C557236B-FEDF-4C27-8DF8-247C2E0C6F70}" type="slidenum">
              <a:rPr lang="en-US" smtClean="0"/>
              <a:pPr/>
              <a:t>1</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557236B-FEDF-4C27-8DF8-247C2E0C6F70}" type="slidenum">
              <a:rPr lang="en-US" smtClean="0"/>
              <a:pPr/>
              <a:t>2</a:t>
            </a:fld>
            <a:endParaRPr lang="en-US"/>
          </a:p>
        </p:txBody>
      </p:sp>
    </p:spTree>
    <p:extLst>
      <p:ext uri="{BB962C8B-B14F-4D97-AF65-F5344CB8AC3E}">
        <p14:creationId xmlns:p14="http://schemas.microsoft.com/office/powerpoint/2010/main" val="220646169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557236B-FEDF-4C27-8DF8-247C2E0C6F70}" type="slidenum">
              <a:rPr lang="en-US" smtClean="0"/>
              <a:pPr/>
              <a:t>4</a:t>
            </a:fld>
            <a:endParaRPr lang="en-US"/>
          </a:p>
        </p:txBody>
      </p:sp>
    </p:spTree>
    <p:extLst>
      <p:ext uri="{BB962C8B-B14F-4D97-AF65-F5344CB8AC3E}">
        <p14:creationId xmlns:p14="http://schemas.microsoft.com/office/powerpoint/2010/main" val="167344893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557236B-FEDF-4C27-8DF8-247C2E0C6F70}" type="slidenum">
              <a:rPr lang="en-US" smtClean="0"/>
              <a:pPr/>
              <a:t>7</a:t>
            </a:fld>
            <a:endParaRPr lang="en-US"/>
          </a:p>
        </p:txBody>
      </p:sp>
    </p:spTree>
    <p:extLst>
      <p:ext uri="{BB962C8B-B14F-4D97-AF65-F5344CB8AC3E}">
        <p14:creationId xmlns:p14="http://schemas.microsoft.com/office/powerpoint/2010/main" val="166122093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557236B-FEDF-4C27-8DF8-247C2E0C6F70}" type="slidenum">
              <a:rPr lang="en-US" smtClean="0"/>
              <a:pPr/>
              <a:t>8</a:t>
            </a:fld>
            <a:endParaRPr lang="en-US"/>
          </a:p>
        </p:txBody>
      </p:sp>
    </p:spTree>
    <p:extLst>
      <p:ext uri="{BB962C8B-B14F-4D97-AF65-F5344CB8AC3E}">
        <p14:creationId xmlns:p14="http://schemas.microsoft.com/office/powerpoint/2010/main" val="269194798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557236B-FEDF-4C27-8DF8-247C2E0C6F70}" type="slidenum">
              <a:rPr lang="en-US" smtClean="0"/>
              <a:pPr/>
              <a:t>11</a:t>
            </a:fld>
            <a:endParaRPr lang="en-US"/>
          </a:p>
        </p:txBody>
      </p:sp>
    </p:spTree>
    <p:extLst>
      <p:ext uri="{BB962C8B-B14F-4D97-AF65-F5344CB8AC3E}">
        <p14:creationId xmlns:p14="http://schemas.microsoft.com/office/powerpoint/2010/main" val="37269722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BB881A71-D0FB-48F2-8D1E-419E1CED37B4}" type="datetimeFigureOut">
              <a:rPr lang="en-US" smtClean="0"/>
              <a:pPr/>
              <a:t>11/22/2022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17DE5DA-5EDB-4BFC-BAF3-FB6A4DC0F86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B881A71-D0FB-48F2-8D1E-419E1CED37B4}" type="datetimeFigureOut">
              <a:rPr lang="en-US" smtClean="0"/>
              <a:pPr/>
              <a:t>11/22/2022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17DE5DA-5EDB-4BFC-BAF3-FB6A4DC0F86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B881A71-D0FB-48F2-8D1E-419E1CED37B4}" type="datetimeFigureOut">
              <a:rPr lang="en-US" smtClean="0"/>
              <a:pPr/>
              <a:t>11/22/2022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17DE5DA-5EDB-4BFC-BAF3-FB6A4DC0F86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B881A71-D0FB-48F2-8D1E-419E1CED37B4}" type="datetimeFigureOut">
              <a:rPr lang="en-US" smtClean="0"/>
              <a:pPr/>
              <a:t>11/22/2022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17DE5DA-5EDB-4BFC-BAF3-FB6A4DC0F86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B881A71-D0FB-48F2-8D1E-419E1CED37B4}" type="datetimeFigureOut">
              <a:rPr lang="en-US" smtClean="0"/>
              <a:pPr/>
              <a:t>11/22/2022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17DE5DA-5EDB-4BFC-BAF3-FB6A4DC0F86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B881A71-D0FB-48F2-8D1E-419E1CED37B4}" type="datetimeFigureOut">
              <a:rPr lang="en-US" smtClean="0"/>
              <a:pPr/>
              <a:t>11/22/2022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17DE5DA-5EDB-4BFC-BAF3-FB6A4DC0F86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B881A71-D0FB-48F2-8D1E-419E1CED37B4}" type="datetimeFigureOut">
              <a:rPr lang="en-US" smtClean="0"/>
              <a:pPr/>
              <a:t>11/22/2022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17DE5DA-5EDB-4BFC-BAF3-FB6A4DC0F86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B881A71-D0FB-48F2-8D1E-419E1CED37B4}" type="datetimeFigureOut">
              <a:rPr lang="en-US" smtClean="0"/>
              <a:pPr/>
              <a:t>11/22/2022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17DE5DA-5EDB-4BFC-BAF3-FB6A4DC0F86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B881A71-D0FB-48F2-8D1E-419E1CED37B4}" type="datetimeFigureOut">
              <a:rPr lang="en-US" smtClean="0"/>
              <a:pPr/>
              <a:t>11/22/2022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17DE5DA-5EDB-4BFC-BAF3-FB6A4DC0F86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B881A71-D0FB-48F2-8D1E-419E1CED37B4}" type="datetimeFigureOut">
              <a:rPr lang="en-US" smtClean="0"/>
              <a:pPr/>
              <a:t>11/22/2022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17DE5DA-5EDB-4BFC-BAF3-FB6A4DC0F86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B881A71-D0FB-48F2-8D1E-419E1CED37B4}" type="datetimeFigureOut">
              <a:rPr lang="en-US" smtClean="0"/>
              <a:pPr/>
              <a:t>11/22/2022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17DE5DA-5EDB-4BFC-BAF3-FB6A4DC0F86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B881A71-D0FB-48F2-8D1E-419E1CED37B4}" type="datetimeFigureOut">
              <a:rPr lang="en-US" smtClean="0"/>
              <a:pPr/>
              <a:t>11/22/2022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17DE5DA-5EDB-4BFC-BAF3-FB6A4DC0F86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990600"/>
            <a:ext cx="8153400" cy="2609851"/>
          </a:xfrm>
        </p:spPr>
        <p:txBody>
          <a:bodyPr>
            <a:normAutofit/>
          </a:bodyPr>
          <a:lstStyle/>
          <a:p>
            <a:r>
              <a:rPr lang="en-US" dirty="0"/>
              <a:t>UAP CONFERENCE AT KAMPALA   </a:t>
            </a:r>
          </a:p>
        </p:txBody>
      </p:sp>
      <p:sp>
        <p:nvSpPr>
          <p:cNvPr id="3" name="Subtitle 2"/>
          <p:cNvSpPr>
            <a:spLocks noGrp="1"/>
          </p:cNvSpPr>
          <p:nvPr>
            <p:ph type="subTitle" idx="1"/>
          </p:nvPr>
        </p:nvSpPr>
        <p:spPr>
          <a:xfrm>
            <a:off x="1371600" y="3809999"/>
            <a:ext cx="6400800" cy="2209801"/>
          </a:xfrm>
        </p:spPr>
        <p:txBody>
          <a:bodyPr>
            <a:normAutofit fontScale="92500" lnSpcReduction="10000"/>
          </a:bodyPr>
          <a:lstStyle/>
          <a:p>
            <a:r>
              <a:rPr lang="en-US" sz="3500" dirty="0"/>
              <a:t>Chris. Wagoleire  </a:t>
            </a:r>
          </a:p>
          <a:p>
            <a:r>
              <a:rPr lang="en-US" sz="3500" dirty="0"/>
              <a:t>(JINJA UNACOH FOCAL PERSON)</a:t>
            </a:r>
          </a:p>
          <a:p>
            <a:r>
              <a:rPr lang="en-US" sz="3500" dirty="0"/>
              <a:t>IMPERIAL ROYALE HOTEL                           (23-25/11/22)</a:t>
            </a:r>
          </a:p>
          <a:p>
            <a:endParaRPr lang="en-US" dirty="0"/>
          </a:p>
          <a:p>
            <a:endParaRPr lang="en-US" dirty="0"/>
          </a:p>
          <a:p>
            <a:endParaRPr lang="en-US" dirty="0"/>
          </a:p>
          <a:p>
            <a:endParaRPr lang="en-US" dirty="0"/>
          </a:p>
          <a:p>
            <a:endParaRPr lang="en-US" dirty="0"/>
          </a:p>
          <a:p>
            <a:endParaRPr lang="en-US" dirty="0"/>
          </a:p>
          <a:p>
            <a:endParaRPr lang="en-US" dirty="0"/>
          </a:p>
          <a:p>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457200" y="274638"/>
            <a:ext cx="8229600" cy="868362"/>
          </a:xfrm>
          <a:prstGeom prst="rect">
            <a:avLst/>
          </a:prstGeom>
        </p:spPr>
        <p:txBody>
          <a:bodyPr/>
          <a:lstStyle/>
          <a:p>
            <a:pPr lvl="0" algn="ctr">
              <a:spcBef>
                <a:spcPct val="0"/>
              </a:spcBef>
              <a:defRPr/>
            </a:pPr>
            <a:r>
              <a:rPr lang="en-US" sz="4400" dirty="0"/>
              <a:t>Challenges </a:t>
            </a:r>
            <a:r>
              <a:rPr lang="en-US" sz="4400" b="1" dirty="0"/>
              <a:t>(How) </a:t>
            </a:r>
            <a:r>
              <a:rPr lang="en-US" sz="4400" dirty="0"/>
              <a:t>Contd…</a:t>
            </a:r>
          </a:p>
        </p:txBody>
      </p:sp>
      <p:sp>
        <p:nvSpPr>
          <p:cNvPr id="3" name="Content Placeholder 2"/>
          <p:cNvSpPr txBox="1">
            <a:spLocks/>
          </p:cNvSpPr>
          <p:nvPr/>
        </p:nvSpPr>
        <p:spPr>
          <a:xfrm>
            <a:off x="457200" y="1143000"/>
            <a:ext cx="8458200" cy="5486400"/>
          </a:xfrm>
          <a:prstGeom prst="rect">
            <a:avLst/>
          </a:prstGeom>
        </p:spPr>
        <p:txBody>
          <a:bodyPr>
            <a:normAutofit lnSpcReduction="10000"/>
          </a:bodyPr>
          <a:lstStyle/>
          <a:p>
            <a:pPr lvl="0">
              <a:buFont typeface="Arial" pitchFamily="34" charset="0"/>
              <a:buChar char="•"/>
            </a:pPr>
            <a:r>
              <a:rPr lang="en-US" sz="4700" dirty="0"/>
              <a:t> </a:t>
            </a:r>
            <a:r>
              <a:rPr lang="en-US" sz="4000" dirty="0"/>
              <a:t> Lack of funds for follow up and monitoring esp. now that the project is ending.      </a:t>
            </a:r>
          </a:p>
          <a:p>
            <a:pPr lvl="0">
              <a:buFont typeface="Arial" pitchFamily="34" charset="0"/>
              <a:buChar char="•"/>
            </a:pPr>
            <a:r>
              <a:rPr lang="en-US" sz="4000" dirty="0"/>
              <a:t>  Some converts who left alcohol drinking need to be continually followed up and counseled.</a:t>
            </a:r>
          </a:p>
          <a:p>
            <a:pPr lvl="0">
              <a:buFont typeface="Arial" pitchFamily="34" charset="0"/>
              <a:buChar char="•"/>
            </a:pPr>
            <a:r>
              <a:rPr lang="en-US" sz="4000" dirty="0"/>
              <a:t>  This would help them to avoid resuming to drink, but transport funds cannot be readily got.                 </a:t>
            </a:r>
            <a:endParaRPr kumimoji="0" lang="en-US" sz="3200" b="0" i="0" u="none" strike="noStrike" kern="1200" cap="none" spc="0" normalizeH="0" baseline="0" noProof="0" dirty="0">
              <a:ln>
                <a:noFill/>
              </a:ln>
              <a:solidFill>
                <a:schemeClr val="tx1"/>
              </a:solidFill>
              <a:effectLst/>
              <a:uLnTx/>
              <a:uFillTx/>
              <a:latin typeface="+mn-lt"/>
              <a:ea typeface="+mn-ea"/>
              <a:cs typeface="+mn-cs"/>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868362"/>
          </a:xfrm>
        </p:spPr>
        <p:txBody>
          <a:bodyPr>
            <a:normAutofit/>
          </a:bodyPr>
          <a:lstStyle/>
          <a:p>
            <a:pPr lvl="0">
              <a:defRPr/>
            </a:pPr>
            <a:r>
              <a:rPr lang="en-US" b="1" dirty="0"/>
              <a:t>OPPORTUNITIES:</a:t>
            </a:r>
          </a:p>
        </p:txBody>
      </p:sp>
      <p:sp>
        <p:nvSpPr>
          <p:cNvPr id="3" name="Content Placeholder 2"/>
          <p:cNvSpPr>
            <a:spLocks noGrp="1"/>
          </p:cNvSpPr>
          <p:nvPr>
            <p:ph idx="1"/>
          </p:nvPr>
        </p:nvSpPr>
        <p:spPr>
          <a:xfrm>
            <a:off x="152400" y="685800"/>
            <a:ext cx="8991600" cy="6172200"/>
          </a:xfrm>
        </p:spPr>
        <p:txBody>
          <a:bodyPr>
            <a:normAutofit fontScale="92500" lnSpcReduction="20000"/>
          </a:bodyPr>
          <a:lstStyle/>
          <a:p>
            <a:r>
              <a:rPr lang="en-US" sz="4000" dirty="0"/>
              <a:t>In attempting to address the above challenges, we have to use our achievements in amplifying the success stories i.e. the </a:t>
            </a:r>
            <a:r>
              <a:rPr lang="en-US" sz="4000" b="1" dirty="0"/>
              <a:t>opportunities</a:t>
            </a:r>
            <a:r>
              <a:rPr lang="en-US" sz="4000" dirty="0"/>
              <a:t> for regulating production, sale or consumption of alcohol.</a:t>
            </a:r>
          </a:p>
          <a:p>
            <a:r>
              <a:rPr lang="en-US" sz="4000" dirty="0"/>
              <a:t>Kakira Sugar Limited (KSL) being the area where the project started in Jinja District in 2012 (for instance) experienced higher benefits in terms of increased production. Therefore, all stakeholders should re-kindle the methods that worked to ensure that the following successes are not reversed: </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457200" y="76200"/>
            <a:ext cx="8229600" cy="868362"/>
          </a:xfrm>
          <a:prstGeom prst="rect">
            <a:avLst/>
          </a:prstGeom>
        </p:spPr>
        <p:txBody>
          <a:bodyPr>
            <a:norm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4400" i="0" u="none" strike="noStrike" kern="1200" cap="none" spc="0" normalizeH="0" baseline="0" noProof="0" dirty="0">
                <a:ln>
                  <a:noFill/>
                </a:ln>
                <a:solidFill>
                  <a:schemeClr val="tx1"/>
                </a:solidFill>
                <a:effectLst/>
                <a:uLnTx/>
                <a:uFillTx/>
                <a:latin typeface="+mj-lt"/>
                <a:ea typeface="+mj-ea"/>
                <a:cs typeface="+mj-cs"/>
              </a:rPr>
              <a:t>Opportunities Contd……..</a:t>
            </a:r>
          </a:p>
        </p:txBody>
      </p:sp>
      <p:sp>
        <p:nvSpPr>
          <p:cNvPr id="3" name="Content Placeholder 2"/>
          <p:cNvSpPr txBox="1">
            <a:spLocks/>
          </p:cNvSpPr>
          <p:nvPr/>
        </p:nvSpPr>
        <p:spPr>
          <a:xfrm>
            <a:off x="152400" y="685800"/>
            <a:ext cx="8991600" cy="6172200"/>
          </a:xfrm>
          <a:prstGeom prst="rect">
            <a:avLst/>
          </a:prstGeom>
        </p:spPr>
        <p:txBody>
          <a:bodyPr>
            <a:normAutofit lnSpcReduction="10000"/>
          </a:bodyPr>
          <a:lstStyle/>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lang="en-US" sz="4000" dirty="0"/>
              <a:t>A drop in absenteeism and late coming (49.5%).</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lang="en-US" sz="4000" dirty="0"/>
              <a:t>A drop in alcohol consumers (50%).  </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lang="en-US" sz="4000" dirty="0"/>
              <a:t>A big drop in accidents at work -60%. </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lang="en-US" sz="4000" dirty="0"/>
              <a:t>Reduction in gender-based violence (80%).</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lang="en-US" sz="4000" dirty="0"/>
              <a:t>Reduction in loss of jobs by 80%.</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en-US" sz="4000" b="0" i="0" u="none" strike="noStrike" kern="1200" cap="none" spc="0" normalizeH="0" baseline="0" noProof="0" dirty="0">
                <a:ln>
                  <a:noFill/>
                </a:ln>
                <a:solidFill>
                  <a:schemeClr val="tx1"/>
                </a:solidFill>
                <a:effectLst/>
                <a:uLnTx/>
                <a:uFillTx/>
                <a:latin typeface="+mn-lt"/>
                <a:ea typeface="+mn-ea"/>
                <a:cs typeface="+mn-cs"/>
              </a:rPr>
              <a:t>A reduction in failure to complete tasks (50%).</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457200" y="76200"/>
            <a:ext cx="8229600" cy="868362"/>
          </a:xfrm>
          <a:prstGeom prst="rect">
            <a:avLst/>
          </a:prstGeom>
        </p:spPr>
        <p:txBody>
          <a:bodyPr>
            <a:norm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4400" i="0" u="none" strike="noStrike" kern="1200" cap="none" spc="0" normalizeH="0" baseline="0" noProof="0" dirty="0">
                <a:ln>
                  <a:noFill/>
                </a:ln>
                <a:solidFill>
                  <a:schemeClr val="tx1"/>
                </a:solidFill>
                <a:effectLst/>
                <a:uLnTx/>
                <a:uFillTx/>
                <a:latin typeface="+mj-lt"/>
                <a:ea typeface="+mj-ea"/>
                <a:cs typeface="+mj-cs"/>
              </a:rPr>
              <a:t>Opportunities Contd……..</a:t>
            </a:r>
          </a:p>
        </p:txBody>
      </p:sp>
      <p:sp>
        <p:nvSpPr>
          <p:cNvPr id="3" name="Content Placeholder 2"/>
          <p:cNvSpPr txBox="1">
            <a:spLocks/>
          </p:cNvSpPr>
          <p:nvPr/>
        </p:nvSpPr>
        <p:spPr>
          <a:xfrm>
            <a:off x="152400" y="685800"/>
            <a:ext cx="8991600" cy="6172200"/>
          </a:xfrm>
          <a:prstGeom prst="rect">
            <a:avLst/>
          </a:prstGeom>
        </p:spPr>
        <p:txBody>
          <a:bodyPr>
            <a:normAutofit lnSpcReduction="10000"/>
          </a:bodyPr>
          <a:lstStyle/>
          <a:p>
            <a:pPr>
              <a:buFont typeface="Arial" pitchFamily="34" charset="0"/>
              <a:buChar char="•"/>
            </a:pPr>
            <a:r>
              <a:rPr lang="en-US" sz="4000" dirty="0"/>
              <a:t>  Over 200 families and groups benefited through financial savings to financial liberty.</a:t>
            </a:r>
          </a:p>
          <a:p>
            <a:pPr>
              <a:buFont typeface="Arial" pitchFamily="34" charset="0"/>
              <a:buChar char="•"/>
            </a:pPr>
            <a:r>
              <a:rPr lang="en-US" sz="4000" dirty="0"/>
              <a:t>  Better academic performance in schools</a:t>
            </a:r>
          </a:p>
          <a:p>
            <a:pPr>
              <a:buFont typeface="Arial" pitchFamily="34" charset="0"/>
              <a:buChar char="•"/>
            </a:pPr>
            <a:r>
              <a:rPr lang="en-US" sz="4000" dirty="0"/>
              <a:t>  Drama in some schools on de-campaigning alcohol drinking is on-going.</a:t>
            </a:r>
          </a:p>
          <a:p>
            <a:pPr>
              <a:buFont typeface="Arial" pitchFamily="34" charset="0"/>
              <a:buChar char="•"/>
            </a:pPr>
            <a:r>
              <a:rPr lang="en-US" sz="4000" dirty="0"/>
              <a:t>  Reduced alcohol-related medical costs.</a:t>
            </a:r>
          </a:p>
          <a:p>
            <a:pPr>
              <a:buFont typeface="Arial" pitchFamily="34" charset="0"/>
              <a:buChar char="•"/>
            </a:pPr>
            <a:r>
              <a:rPr kumimoji="0" lang="en-US" sz="4000" b="0" i="0" u="none" strike="noStrike" kern="1200" cap="none" spc="0" normalizeH="0" baseline="0" noProof="0" dirty="0">
                <a:ln>
                  <a:noFill/>
                </a:ln>
                <a:solidFill>
                  <a:schemeClr val="tx1"/>
                </a:solidFill>
                <a:effectLst/>
                <a:uLnTx/>
                <a:uFillTx/>
                <a:latin typeface="+mn-lt"/>
                <a:ea typeface="+mn-ea"/>
                <a:cs typeface="+mn-cs"/>
              </a:rPr>
              <a:t> As </a:t>
            </a:r>
            <a:r>
              <a:rPr lang="en-US" sz="4000" dirty="0"/>
              <a:t>Kakira Sugar Factory stopped giving out molasses free for waragi making, it is, now, using the molasses to make spirits.</a:t>
            </a:r>
          </a:p>
          <a:p>
            <a:pPr>
              <a:buFont typeface="Arial" pitchFamily="34" charset="0"/>
              <a:buChar char="•"/>
            </a:pPr>
            <a:endParaRPr kumimoji="0" lang="en-US" sz="4000" b="0" i="0" u="none" strike="noStrike" kern="1200" cap="none" spc="0" normalizeH="0" baseline="0" noProof="0" dirty="0">
              <a:ln>
                <a:noFill/>
              </a:ln>
              <a:solidFill>
                <a:schemeClr val="tx1"/>
              </a:solidFill>
              <a:effectLst/>
              <a:uLnTx/>
              <a:uFillTx/>
              <a:latin typeface="+mn-lt"/>
              <a:ea typeface="+mn-ea"/>
              <a:cs typeface="+mn-cs"/>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457200" y="76200"/>
            <a:ext cx="8229600" cy="868362"/>
          </a:xfrm>
          <a:prstGeom prst="rect">
            <a:avLst/>
          </a:prstGeom>
        </p:spPr>
        <p:txBody>
          <a:bodyPr>
            <a:norm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4400" i="0" u="none" strike="noStrike" kern="1200" cap="none" spc="0" normalizeH="0" baseline="0" noProof="0" dirty="0">
                <a:ln>
                  <a:noFill/>
                </a:ln>
                <a:solidFill>
                  <a:schemeClr val="tx1"/>
                </a:solidFill>
                <a:effectLst/>
                <a:uLnTx/>
                <a:uFillTx/>
                <a:latin typeface="+mj-lt"/>
                <a:ea typeface="+mj-ea"/>
                <a:cs typeface="+mj-cs"/>
              </a:rPr>
              <a:t>Opportunities  (KSL) </a:t>
            </a:r>
            <a:r>
              <a:rPr kumimoji="0" lang="en-US" sz="4400" i="0" u="none" strike="noStrike" kern="1200" cap="none" spc="0" normalizeH="0" baseline="0" noProof="0" dirty="0" err="1">
                <a:ln>
                  <a:noFill/>
                </a:ln>
                <a:solidFill>
                  <a:schemeClr val="tx1"/>
                </a:solidFill>
                <a:effectLst/>
                <a:uLnTx/>
                <a:uFillTx/>
                <a:latin typeface="+mj-lt"/>
                <a:ea typeface="+mj-ea"/>
                <a:cs typeface="+mj-cs"/>
              </a:rPr>
              <a:t>Contd</a:t>
            </a:r>
            <a:r>
              <a:rPr kumimoji="0" lang="en-US" sz="4400" i="0" u="none" strike="noStrike" kern="1200" cap="none" spc="0" normalizeH="0" baseline="0" noProof="0" dirty="0">
                <a:ln>
                  <a:noFill/>
                </a:ln>
                <a:solidFill>
                  <a:schemeClr val="tx1"/>
                </a:solidFill>
                <a:effectLst/>
                <a:uLnTx/>
                <a:uFillTx/>
                <a:latin typeface="+mj-lt"/>
                <a:ea typeface="+mj-ea"/>
                <a:cs typeface="+mj-cs"/>
              </a:rPr>
              <a:t>……..</a:t>
            </a:r>
          </a:p>
        </p:txBody>
      </p:sp>
      <p:sp>
        <p:nvSpPr>
          <p:cNvPr id="3" name="Content Placeholder 2"/>
          <p:cNvSpPr txBox="1">
            <a:spLocks/>
          </p:cNvSpPr>
          <p:nvPr/>
        </p:nvSpPr>
        <p:spPr>
          <a:xfrm>
            <a:off x="152400" y="685800"/>
            <a:ext cx="8991600" cy="6172200"/>
          </a:xfrm>
          <a:prstGeom prst="rect">
            <a:avLst/>
          </a:prstGeom>
        </p:spPr>
        <p:txBody>
          <a:bodyPr>
            <a:normAutofit fontScale="92500" lnSpcReduction="20000"/>
          </a:bodyPr>
          <a:lstStyle/>
          <a:p>
            <a:r>
              <a:rPr lang="en-US" sz="4200" dirty="0"/>
              <a:t>All the above were achieved through:</a:t>
            </a:r>
          </a:p>
          <a:p>
            <a:pPr>
              <a:buFont typeface="Arial" pitchFamily="34" charset="0"/>
              <a:buChar char="•"/>
            </a:pPr>
            <a:r>
              <a:rPr lang="en-US" sz="4200" dirty="0"/>
              <a:t>  Training a team of trainers (TOTs).</a:t>
            </a:r>
          </a:p>
          <a:p>
            <a:pPr>
              <a:buFont typeface="Arial" pitchFamily="34" charset="0"/>
              <a:buChar char="•"/>
            </a:pPr>
            <a:r>
              <a:rPr lang="en-US" sz="4200" dirty="0"/>
              <a:t>  Community Mobilization and Sensitization (CMS). </a:t>
            </a:r>
          </a:p>
          <a:p>
            <a:pPr>
              <a:buFont typeface="Arial" pitchFamily="34" charset="0"/>
              <a:buChar char="•"/>
            </a:pPr>
            <a:r>
              <a:rPr lang="en-US" sz="4200" dirty="0"/>
              <a:t> One to one dialogues and/or group meetings.</a:t>
            </a:r>
          </a:p>
          <a:p>
            <a:pPr>
              <a:buFont typeface="Arial" pitchFamily="34" charset="0"/>
              <a:buChar char="•"/>
            </a:pPr>
            <a:r>
              <a:rPr lang="en-US" sz="4200" dirty="0"/>
              <a:t>  Drama in some schools on de-campaigning alcohol drinking.</a:t>
            </a:r>
          </a:p>
          <a:p>
            <a:pPr>
              <a:buFont typeface="Arial" pitchFamily="34" charset="0"/>
              <a:buChar char="•"/>
            </a:pPr>
            <a:r>
              <a:rPr lang="en-US" sz="4200" dirty="0"/>
              <a:t> </a:t>
            </a:r>
            <a:r>
              <a:rPr lang="en-US" sz="4200" dirty="0" err="1"/>
              <a:t>Kakira</a:t>
            </a:r>
            <a:r>
              <a:rPr lang="en-US" sz="4200" dirty="0"/>
              <a:t> Sugar Factory Management being willing to review oppressive policies.</a:t>
            </a:r>
          </a:p>
          <a:p>
            <a:pPr>
              <a:buFont typeface="Arial" pitchFamily="34" charset="0"/>
              <a:buChar char="•"/>
            </a:pPr>
            <a:r>
              <a:rPr lang="en-US" sz="4200" dirty="0"/>
              <a:t> Individuals affected by alcohol willing to become self aware and determined (SAD).</a:t>
            </a:r>
          </a:p>
          <a:p>
            <a:pPr>
              <a:buFont typeface="Arial" pitchFamily="34" charset="0"/>
              <a:buChar char="•"/>
            </a:pPr>
            <a:endParaRPr kumimoji="0" lang="en-US" sz="4000" b="0" i="0" u="none" strike="noStrike" kern="1200" cap="none" spc="0" normalizeH="0" baseline="0" noProof="0" dirty="0">
              <a:ln>
                <a:noFill/>
              </a:ln>
              <a:solidFill>
                <a:schemeClr val="tx1"/>
              </a:solidFill>
              <a:effectLst/>
              <a:uLnTx/>
              <a:uFillTx/>
              <a:latin typeface="+mn-lt"/>
              <a:ea typeface="+mn-ea"/>
              <a:cs typeface="+mn-cs"/>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457200" y="76200"/>
            <a:ext cx="8229600" cy="609600"/>
          </a:xfrm>
          <a:prstGeom prst="rect">
            <a:avLst/>
          </a:prstGeom>
        </p:spPr>
        <p:txBody>
          <a:bodyPr>
            <a:normAutofit fontScale="92500" lnSpcReduction="2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4400" b="1" i="0" u="none" strike="noStrike" kern="1200" cap="none" spc="0" normalizeH="0" baseline="0" noProof="0" dirty="0">
                <a:ln>
                  <a:noFill/>
                </a:ln>
                <a:solidFill>
                  <a:schemeClr val="tx1"/>
                </a:solidFill>
                <a:effectLst/>
                <a:uLnTx/>
                <a:uFillTx/>
                <a:latin typeface="+mj-lt"/>
                <a:ea typeface="+mj-ea"/>
                <a:cs typeface="+mj-cs"/>
              </a:rPr>
              <a:t>Opportunities  Accruing in</a:t>
            </a:r>
            <a:r>
              <a:rPr kumimoji="0" lang="en-US" sz="4400" b="1" i="0" u="none" strike="noStrike" kern="1200" cap="none" spc="0" normalizeH="0" noProof="0" dirty="0">
                <a:ln>
                  <a:noFill/>
                </a:ln>
                <a:solidFill>
                  <a:schemeClr val="tx1"/>
                </a:solidFill>
                <a:effectLst/>
                <a:uLnTx/>
                <a:uFillTx/>
                <a:latin typeface="+mj-lt"/>
                <a:ea typeface="+mj-ea"/>
                <a:cs typeface="+mj-cs"/>
              </a:rPr>
              <a:t> 6 S/C</a:t>
            </a:r>
            <a:r>
              <a:rPr kumimoji="0" lang="en-US" sz="4400" b="1" i="0" u="none" strike="noStrike" kern="1200" cap="none" spc="0" normalizeH="0" baseline="0" noProof="0" dirty="0">
                <a:ln>
                  <a:noFill/>
                </a:ln>
                <a:solidFill>
                  <a:schemeClr val="tx1"/>
                </a:solidFill>
                <a:effectLst/>
                <a:uLnTx/>
                <a:uFillTx/>
                <a:latin typeface="+mj-lt"/>
                <a:ea typeface="+mj-ea"/>
                <a:cs typeface="+mj-cs"/>
              </a:rPr>
              <a:t>s</a:t>
            </a:r>
          </a:p>
        </p:txBody>
      </p:sp>
      <p:sp>
        <p:nvSpPr>
          <p:cNvPr id="3" name="Content Placeholder 2"/>
          <p:cNvSpPr txBox="1">
            <a:spLocks/>
          </p:cNvSpPr>
          <p:nvPr/>
        </p:nvSpPr>
        <p:spPr>
          <a:xfrm>
            <a:off x="152400" y="609600"/>
            <a:ext cx="8991600" cy="6172200"/>
          </a:xfrm>
          <a:prstGeom prst="rect">
            <a:avLst/>
          </a:prstGeom>
        </p:spPr>
        <p:txBody>
          <a:bodyPr>
            <a:normAutofit/>
          </a:bodyPr>
          <a:lstStyle/>
          <a:p>
            <a:r>
              <a:rPr lang="en-US" sz="4000" dirty="0"/>
              <a:t>Given:</a:t>
            </a:r>
          </a:p>
          <a:p>
            <a:pPr>
              <a:buFont typeface="Arial" pitchFamily="34" charset="0"/>
              <a:buChar char="•"/>
            </a:pPr>
            <a:r>
              <a:rPr lang="en-US" sz="4000" dirty="0"/>
              <a:t> Reduced alcohol related poverty and reduced cases of child neglect -by 20%,</a:t>
            </a:r>
          </a:p>
          <a:p>
            <a:pPr>
              <a:buFont typeface="Arial" pitchFamily="34" charset="0"/>
              <a:buChar char="•"/>
            </a:pPr>
            <a:r>
              <a:rPr lang="en-US" sz="4000" dirty="0"/>
              <a:t>  </a:t>
            </a:r>
            <a:r>
              <a:rPr lang="en-US" sz="3900" dirty="0"/>
              <a:t>Reduced fights and reduced crime rates -10% ;   Reduced gender-based violence -50% ;   Improved saving culture -40%</a:t>
            </a:r>
          </a:p>
          <a:p>
            <a:pPr lvl="0"/>
            <a:r>
              <a:rPr lang="en-US" sz="3900" dirty="0"/>
              <a:t>and  Less school drop-outs -by 10%, the opportunity is to </a:t>
            </a:r>
            <a:r>
              <a:rPr lang="en-US" sz="3900" b="1" dirty="0"/>
              <a:t>intensify CMS</a:t>
            </a:r>
            <a:r>
              <a:rPr lang="en-US" sz="3900" dirty="0"/>
              <a:t>, Counseling, and instill an attitudinal change for </a:t>
            </a:r>
            <a:r>
              <a:rPr lang="en-US" sz="3900" b="1" dirty="0"/>
              <a:t>socio- economic empowerment</a:t>
            </a:r>
            <a:r>
              <a:rPr lang="en-US" sz="3900" dirty="0"/>
              <a:t>.</a:t>
            </a:r>
          </a:p>
          <a:p>
            <a:pPr>
              <a:buFont typeface="Arial" pitchFamily="34" charset="0"/>
              <a:buChar char="•"/>
            </a:pPr>
            <a:endParaRPr kumimoji="0" lang="en-US" sz="4000" b="0" i="0" u="none" strike="noStrike" kern="1200" cap="none" spc="0" normalizeH="0" baseline="0" noProof="0" dirty="0">
              <a:ln>
                <a:noFill/>
              </a:ln>
              <a:solidFill>
                <a:schemeClr val="tx1"/>
              </a:solidFill>
              <a:effectLst/>
              <a:uLnTx/>
              <a:uFillTx/>
              <a:latin typeface="+mn-lt"/>
              <a:ea typeface="+mn-ea"/>
              <a:cs typeface="+mn-cs"/>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457200" y="76200"/>
            <a:ext cx="8229600" cy="914400"/>
          </a:xfrm>
          <a:prstGeom prst="rect">
            <a:avLst/>
          </a:prstGeom>
        </p:spPr>
        <p:txBody>
          <a:bodyPr>
            <a:normAutofit/>
          </a:bodyPr>
          <a:lstStyle/>
          <a:p>
            <a:pPr lvl="0" algn="ctr">
              <a:spcBef>
                <a:spcPct val="0"/>
              </a:spcBef>
              <a:defRPr/>
            </a:pPr>
            <a:r>
              <a:rPr lang="en-US" sz="4400" b="1" dirty="0"/>
              <a:t>Opportunities in 6 S/Cs </a:t>
            </a:r>
            <a:r>
              <a:rPr lang="en-US" sz="4400" b="1" dirty="0" err="1"/>
              <a:t>Contd</a:t>
            </a:r>
            <a:r>
              <a:rPr lang="en-US" sz="4400" b="1" dirty="0"/>
              <a:t>…</a:t>
            </a:r>
          </a:p>
        </p:txBody>
      </p:sp>
      <p:sp>
        <p:nvSpPr>
          <p:cNvPr id="3" name="Content Placeholder 2"/>
          <p:cNvSpPr txBox="1">
            <a:spLocks/>
          </p:cNvSpPr>
          <p:nvPr/>
        </p:nvSpPr>
        <p:spPr>
          <a:xfrm>
            <a:off x="152400" y="685800"/>
            <a:ext cx="8991600" cy="6499432"/>
          </a:xfrm>
          <a:prstGeom prst="rect">
            <a:avLst/>
          </a:prstGeom>
        </p:spPr>
        <p:txBody>
          <a:bodyPr>
            <a:normAutofit/>
          </a:bodyPr>
          <a:lstStyle/>
          <a:p>
            <a:pPr lvl="0"/>
            <a:r>
              <a:rPr lang="en-US" sz="4000" dirty="0"/>
              <a:t>Given:</a:t>
            </a:r>
          </a:p>
          <a:p>
            <a:pPr lvl="0">
              <a:buFont typeface="Arial" pitchFamily="34" charset="0"/>
              <a:buChar char="•"/>
            </a:pPr>
            <a:r>
              <a:rPr lang="en-US" sz="4000" dirty="0"/>
              <a:t>  Reduced illness/ medical expenses;  </a:t>
            </a:r>
          </a:p>
          <a:p>
            <a:pPr lvl="0"/>
            <a:r>
              <a:rPr lang="en-US" sz="4000" dirty="0"/>
              <a:t> Better productive businesses; more money from taxes;  and</a:t>
            </a:r>
          </a:p>
          <a:p>
            <a:r>
              <a:rPr lang="en-US" sz="4000" dirty="0"/>
              <a:t> Much less drinking in working hours (80%),</a:t>
            </a:r>
          </a:p>
          <a:p>
            <a:r>
              <a:rPr kumimoji="0" lang="en-US" sz="4000" b="0" i="0" u="none" strike="noStrike" kern="1200" cap="none" spc="0" normalizeH="0" baseline="0" noProof="0" dirty="0">
                <a:ln>
                  <a:noFill/>
                </a:ln>
                <a:solidFill>
                  <a:schemeClr val="tx1"/>
                </a:solidFill>
                <a:effectLst/>
                <a:uLnTx/>
                <a:uFillTx/>
                <a:latin typeface="+mn-lt"/>
                <a:ea typeface="+mn-ea"/>
                <a:cs typeface="+mn-cs"/>
              </a:rPr>
              <a:t>Authorities</a:t>
            </a:r>
            <a:r>
              <a:rPr kumimoji="0" lang="en-US" sz="4000" b="0" i="0" u="none" strike="noStrike" kern="1200" cap="none" spc="0" normalizeH="0" noProof="0" dirty="0">
                <a:ln>
                  <a:noFill/>
                </a:ln>
                <a:solidFill>
                  <a:schemeClr val="tx1"/>
                </a:solidFill>
                <a:effectLst/>
                <a:uLnTx/>
                <a:uFillTx/>
                <a:latin typeface="+mn-lt"/>
                <a:ea typeface="+mn-ea"/>
                <a:cs typeface="+mn-cs"/>
              </a:rPr>
              <a:t> should </a:t>
            </a:r>
            <a:r>
              <a:rPr kumimoji="0" lang="en-US" sz="4000" b="1" i="0" u="none" strike="noStrike" kern="1200" cap="none" spc="0" normalizeH="0" noProof="0" dirty="0">
                <a:ln>
                  <a:noFill/>
                </a:ln>
                <a:solidFill>
                  <a:schemeClr val="tx1"/>
                </a:solidFill>
                <a:effectLst/>
                <a:uLnTx/>
                <a:uFillTx/>
                <a:latin typeface="+mn-lt"/>
                <a:ea typeface="+mn-ea"/>
                <a:cs typeface="+mn-cs"/>
              </a:rPr>
              <a:t>facilitate economic development</a:t>
            </a:r>
            <a:r>
              <a:rPr kumimoji="0" lang="en-US" sz="4000" b="0" i="0" u="none" strike="noStrike" kern="1200" cap="none" spc="0" normalizeH="0" noProof="0" dirty="0">
                <a:ln>
                  <a:noFill/>
                </a:ln>
                <a:solidFill>
                  <a:schemeClr val="tx1"/>
                </a:solidFill>
                <a:effectLst/>
                <a:uLnTx/>
                <a:uFillTx/>
                <a:latin typeface="+mn-lt"/>
                <a:ea typeface="+mn-ea"/>
                <a:cs typeface="+mn-cs"/>
              </a:rPr>
              <a:t> for the masses.</a:t>
            </a:r>
          </a:p>
          <a:p>
            <a:r>
              <a:rPr lang="en-US" sz="4000" baseline="0" dirty="0"/>
              <a:t>Individuals</a:t>
            </a:r>
            <a:r>
              <a:rPr lang="en-US" sz="4000" dirty="0"/>
              <a:t> should become </a:t>
            </a:r>
            <a:r>
              <a:rPr lang="en-US" sz="4000" b="1" dirty="0"/>
              <a:t>more productive</a:t>
            </a:r>
            <a:r>
              <a:rPr lang="en-US" sz="4000" dirty="0"/>
              <a:t>.</a:t>
            </a:r>
            <a:endParaRPr kumimoji="0" lang="en-US" sz="4000" b="0" i="0" u="none" strike="noStrike" kern="1200" cap="none" spc="0" normalizeH="0" baseline="0" noProof="0" dirty="0">
              <a:ln>
                <a:noFill/>
              </a:ln>
              <a:solidFill>
                <a:schemeClr val="tx1"/>
              </a:solidFill>
              <a:effectLst/>
              <a:uLnTx/>
              <a:uFillTx/>
              <a:latin typeface="+mn-lt"/>
              <a:ea typeface="+mn-ea"/>
              <a:cs typeface="+mn-cs"/>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76200"/>
            <a:ext cx="8229600" cy="685800"/>
          </a:xfrm>
          <a:prstGeom prst="rect">
            <a:avLst/>
          </a:prstGeom>
        </p:spPr>
        <p:txBody>
          <a:bodyPr>
            <a:normAutofit fontScale="92500" lnSpcReduction="10000"/>
          </a:bodyPr>
          <a:lstStyle/>
          <a:p>
            <a:pPr lvl="0" algn="ctr">
              <a:spcBef>
                <a:spcPct val="0"/>
              </a:spcBef>
              <a:defRPr/>
            </a:pPr>
            <a:r>
              <a:rPr lang="en-US" sz="4400" b="1" dirty="0"/>
              <a:t>Opportunities in 6 S/Cs </a:t>
            </a:r>
            <a:r>
              <a:rPr lang="en-US" sz="4400" b="1" dirty="0" err="1"/>
              <a:t>Contd</a:t>
            </a:r>
            <a:r>
              <a:rPr lang="en-US" sz="4400" b="1" dirty="0"/>
              <a:t>…</a:t>
            </a:r>
          </a:p>
        </p:txBody>
      </p:sp>
      <p:sp>
        <p:nvSpPr>
          <p:cNvPr id="4" name="Content Placeholder 2"/>
          <p:cNvSpPr txBox="1">
            <a:spLocks/>
          </p:cNvSpPr>
          <p:nvPr/>
        </p:nvSpPr>
        <p:spPr>
          <a:xfrm>
            <a:off x="152400" y="685800"/>
            <a:ext cx="8991600" cy="6499432"/>
          </a:xfrm>
          <a:prstGeom prst="rect">
            <a:avLst/>
          </a:prstGeom>
        </p:spPr>
        <p:txBody>
          <a:bodyPr>
            <a:normAutofit/>
          </a:bodyPr>
          <a:lstStyle/>
          <a:p>
            <a:pPr lvl="0"/>
            <a:r>
              <a:rPr lang="en-US" sz="4000" dirty="0"/>
              <a:t>Individuals and families that left drinking or changed from producing or selling alcohol are being used as a reference point by trainers to emphasize that it is possible to change positively. E.g. 262 formerly alcohol consumers who testify openly having left drinking completely can be used to </a:t>
            </a:r>
            <a:r>
              <a:rPr lang="en-US" sz="4000" b="1" dirty="0"/>
              <a:t>give testimonies </a:t>
            </a:r>
            <a:r>
              <a:rPr lang="en-US" sz="4000" dirty="0"/>
              <a:t>(during community </a:t>
            </a:r>
            <a:r>
              <a:rPr lang="en-US" sz="4000" dirty="0" err="1"/>
              <a:t>barazas</a:t>
            </a:r>
            <a:r>
              <a:rPr lang="en-US" sz="4000" dirty="0"/>
              <a:t>) so as to </a:t>
            </a:r>
            <a:r>
              <a:rPr lang="en-US" sz="4000" b="1" dirty="0"/>
              <a:t>motivate others to change positively</a:t>
            </a:r>
            <a:r>
              <a:rPr lang="en-US" sz="4000" dirty="0"/>
              <a:t>.</a:t>
            </a:r>
            <a:endParaRPr kumimoji="0" lang="en-US" sz="4000" b="0" i="0" u="none" strike="noStrike" kern="1200" cap="none" spc="0" normalizeH="0" baseline="0" noProof="0" dirty="0">
              <a:ln>
                <a:noFill/>
              </a:ln>
              <a:solidFill>
                <a:schemeClr val="tx1"/>
              </a:solidFill>
              <a:effectLst/>
              <a:uLnTx/>
              <a:uFillTx/>
              <a:latin typeface="+mn-lt"/>
              <a:ea typeface="+mn-ea"/>
              <a:cs typeface="+mn-cs"/>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457200" y="76200"/>
            <a:ext cx="8229600" cy="914400"/>
          </a:xfrm>
          <a:prstGeom prst="rect">
            <a:avLst/>
          </a:prstGeom>
        </p:spPr>
        <p:txBody>
          <a:bodyPr>
            <a:normAutofit/>
          </a:bodyPr>
          <a:lstStyle/>
          <a:p>
            <a:pPr lvl="0" algn="ctr">
              <a:spcBef>
                <a:spcPct val="0"/>
              </a:spcBef>
              <a:defRPr/>
            </a:pPr>
            <a:r>
              <a:rPr lang="en-US" sz="4400" b="1" dirty="0"/>
              <a:t>Opportunities in 6 S/Cs </a:t>
            </a:r>
            <a:r>
              <a:rPr lang="en-US" sz="4400" b="1" dirty="0" err="1"/>
              <a:t>Contd</a:t>
            </a:r>
            <a:r>
              <a:rPr lang="en-US" sz="4400" b="1" dirty="0"/>
              <a:t>…</a:t>
            </a:r>
          </a:p>
        </p:txBody>
      </p:sp>
      <p:sp>
        <p:nvSpPr>
          <p:cNvPr id="3" name="Content Placeholder 2"/>
          <p:cNvSpPr txBox="1">
            <a:spLocks/>
          </p:cNvSpPr>
          <p:nvPr/>
        </p:nvSpPr>
        <p:spPr>
          <a:xfrm>
            <a:off x="152400" y="685800"/>
            <a:ext cx="8991600" cy="6499432"/>
          </a:xfrm>
          <a:prstGeom prst="rect">
            <a:avLst/>
          </a:prstGeom>
        </p:spPr>
        <p:txBody>
          <a:bodyPr>
            <a:normAutofit lnSpcReduction="10000"/>
          </a:bodyPr>
          <a:lstStyle/>
          <a:p>
            <a:pPr lvl="0">
              <a:buFont typeface="Arial" pitchFamily="34" charset="0"/>
              <a:buChar char="•"/>
            </a:pPr>
            <a:r>
              <a:rPr lang="en-US" sz="4000" dirty="0"/>
              <a:t>  The over 89 waragi distillers who left the business could change to </a:t>
            </a:r>
            <a:r>
              <a:rPr lang="en-US" sz="4000" b="1" dirty="0"/>
              <a:t>hands-on-skill jobs</a:t>
            </a:r>
            <a:r>
              <a:rPr lang="en-US" sz="4000" dirty="0"/>
              <a:t>.                                                          </a:t>
            </a:r>
          </a:p>
          <a:p>
            <a:pPr lvl="0">
              <a:buFont typeface="Arial" pitchFamily="34" charset="0"/>
              <a:buChar char="•"/>
            </a:pPr>
            <a:r>
              <a:rPr lang="en-US" sz="4000" dirty="0"/>
              <a:t>  The operators of over 240 alcohol selling joints which are said to have closed due to lack of customers could </a:t>
            </a:r>
            <a:r>
              <a:rPr lang="en-US" sz="4000" b="1" dirty="0"/>
              <a:t>do alternative businesses</a:t>
            </a:r>
            <a:r>
              <a:rPr lang="en-US" sz="4000" dirty="0"/>
              <a:t>.   </a:t>
            </a:r>
          </a:p>
          <a:p>
            <a:pPr lvl="0">
              <a:buFont typeface="Arial" pitchFamily="34" charset="0"/>
              <a:buChar char="•"/>
            </a:pPr>
            <a:r>
              <a:rPr kumimoji="0" lang="en-US" sz="4000" b="0" i="0" u="none" strike="noStrike" kern="1200" cap="none" spc="0" normalizeH="0" baseline="0" noProof="0" dirty="0">
                <a:ln>
                  <a:noFill/>
                </a:ln>
                <a:solidFill>
                  <a:schemeClr val="tx1"/>
                </a:solidFill>
                <a:effectLst/>
                <a:uLnTx/>
                <a:uFillTx/>
                <a:latin typeface="+mn-lt"/>
                <a:ea typeface="+mn-ea"/>
                <a:cs typeface="+mn-cs"/>
              </a:rPr>
              <a:t>  Also more people need to be helped to </a:t>
            </a:r>
            <a:r>
              <a:rPr kumimoji="0" lang="en-US" sz="4000" b="1" i="0" u="none" strike="noStrike" kern="1200" cap="none" spc="0" normalizeH="0" baseline="0" noProof="0" dirty="0">
                <a:ln>
                  <a:noFill/>
                </a:ln>
                <a:solidFill>
                  <a:schemeClr val="tx1"/>
                </a:solidFill>
                <a:effectLst/>
                <a:uLnTx/>
                <a:uFillTx/>
                <a:latin typeface="+mn-lt"/>
                <a:ea typeface="+mn-ea"/>
                <a:cs typeface="+mn-cs"/>
              </a:rPr>
              <a:t>develop a saving culture </a:t>
            </a:r>
            <a:r>
              <a:rPr kumimoji="0" lang="en-US" sz="4000" i="0" u="none" strike="noStrike" kern="1200" cap="none" spc="0" normalizeH="0" baseline="0" noProof="0" dirty="0">
                <a:ln>
                  <a:noFill/>
                </a:ln>
                <a:solidFill>
                  <a:schemeClr val="tx1"/>
                </a:solidFill>
                <a:effectLst/>
                <a:uLnTx/>
                <a:uFillTx/>
                <a:latin typeface="+mn-lt"/>
                <a:ea typeface="+mn-ea"/>
                <a:cs typeface="+mn-cs"/>
              </a:rPr>
              <a:t>thru’ SACCOs</a:t>
            </a:r>
            <a:r>
              <a:rPr kumimoji="0" lang="en-US" sz="4000" b="0" i="0" u="none" strike="noStrike" kern="1200" cap="none" spc="0" normalizeH="0" baseline="0" noProof="0" dirty="0">
                <a:ln>
                  <a:noFill/>
                </a:ln>
                <a:solidFill>
                  <a:schemeClr val="tx1"/>
                </a:solidFill>
                <a:effectLst/>
                <a:uLnTx/>
                <a:uFillTx/>
                <a:latin typeface="+mn-lt"/>
                <a:ea typeface="+mn-ea"/>
                <a:cs typeface="+mn-cs"/>
              </a:rPr>
              <a:t>.</a:t>
            </a:r>
          </a:p>
          <a:p>
            <a:pPr lvl="0">
              <a:buFont typeface="Arial" pitchFamily="34" charset="0"/>
              <a:buChar char="•"/>
            </a:pPr>
            <a:r>
              <a:rPr lang="en-US" sz="4000" dirty="0"/>
              <a:t>  </a:t>
            </a:r>
            <a:r>
              <a:rPr kumimoji="0" lang="en-US" sz="4000" b="0" i="0" u="none" strike="noStrike" kern="1200" cap="none" spc="0" normalizeH="0" baseline="0" noProof="0" dirty="0">
                <a:ln>
                  <a:noFill/>
                </a:ln>
                <a:solidFill>
                  <a:schemeClr val="tx1"/>
                </a:solidFill>
                <a:effectLst/>
                <a:uLnTx/>
                <a:uFillTx/>
                <a:latin typeface="+mn-lt"/>
                <a:ea typeface="+mn-ea"/>
                <a:cs typeface="+mn-cs"/>
              </a:rPr>
              <a:t>More people can be assisted to </a:t>
            </a:r>
            <a:r>
              <a:rPr kumimoji="0" lang="en-US" sz="4000" b="1" i="0" u="none" strike="noStrike" kern="1200" cap="none" spc="0" normalizeH="0" baseline="0" noProof="0" dirty="0">
                <a:ln>
                  <a:noFill/>
                </a:ln>
                <a:solidFill>
                  <a:schemeClr val="tx1"/>
                </a:solidFill>
                <a:effectLst/>
                <a:uLnTx/>
                <a:uFillTx/>
                <a:latin typeface="+mn-lt"/>
                <a:ea typeface="+mn-ea"/>
                <a:cs typeface="+mn-cs"/>
              </a:rPr>
              <a:t>prevent getting alcohol related accidents</a:t>
            </a:r>
            <a:r>
              <a:rPr kumimoji="0" lang="en-US" sz="4000" b="0" i="0" u="none" strike="noStrike" kern="1200" cap="none" spc="0" normalizeH="0" baseline="0" noProof="0" dirty="0">
                <a:ln>
                  <a:noFill/>
                </a:ln>
                <a:solidFill>
                  <a:schemeClr val="tx1"/>
                </a:solidFill>
                <a:effectLst/>
                <a:uLnTx/>
                <a:uFillTx/>
                <a:latin typeface="+mn-lt"/>
                <a:ea typeface="+mn-ea"/>
                <a:cs typeface="+mn-cs"/>
              </a:rPr>
              <a:t>.</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457200" y="76200"/>
            <a:ext cx="8229600" cy="792162"/>
          </a:xfrm>
          <a:prstGeom prst="rect">
            <a:avLst/>
          </a:prstGeom>
        </p:spPr>
        <p:txBody>
          <a:bodyPr/>
          <a:lstStyle/>
          <a:p>
            <a:pPr lvl="0" algn="ctr">
              <a:spcBef>
                <a:spcPct val="0"/>
              </a:spcBef>
              <a:defRPr/>
            </a:pPr>
            <a:r>
              <a:rPr lang="en-US" sz="4400" b="1" dirty="0"/>
              <a:t>Opportunities in 6 S/Cs </a:t>
            </a:r>
            <a:r>
              <a:rPr lang="en-US" sz="4400" b="1" dirty="0" err="1"/>
              <a:t>Contd</a:t>
            </a:r>
            <a:r>
              <a:rPr lang="en-US" sz="4400" b="1" dirty="0"/>
              <a:t>…</a:t>
            </a:r>
          </a:p>
        </p:txBody>
      </p:sp>
      <p:sp>
        <p:nvSpPr>
          <p:cNvPr id="3" name="Content Placeholder 2"/>
          <p:cNvSpPr txBox="1">
            <a:spLocks/>
          </p:cNvSpPr>
          <p:nvPr/>
        </p:nvSpPr>
        <p:spPr>
          <a:xfrm>
            <a:off x="76200" y="685800"/>
            <a:ext cx="9144000" cy="5791200"/>
          </a:xfrm>
          <a:prstGeom prst="rect">
            <a:avLst/>
          </a:prstGeom>
        </p:spPr>
        <p:txBody>
          <a:bodyPr>
            <a:normAutofit lnSpcReduction="10000"/>
          </a:bodyPr>
          <a:lstStyle/>
          <a:p>
            <a:pPr lvl="0">
              <a:buFont typeface="Arial" pitchFamily="34" charset="0"/>
              <a:buChar char="•"/>
            </a:pPr>
            <a:r>
              <a:rPr lang="en-US" sz="4000" dirty="0"/>
              <a:t>Many former alcohol addicts in Bugembe left drinking thru’ CMS &amp; SAD. The estimated amount of alcohol consumed per month in their area, Leaders say, it has reduced from about 400 (20 liter) jerry cans  to 150 jerry cans of alcohol consumed per month. </a:t>
            </a:r>
          </a:p>
          <a:p>
            <a:pPr lvl="0"/>
            <a:r>
              <a:rPr lang="en-US" sz="4000" dirty="0"/>
              <a:t>These people should now form SACCOs  to get funding under the Parish Development Model.</a:t>
            </a:r>
            <a:endParaRPr kumimoji="0" lang="en-US" sz="4000" b="0" i="0" u="none" strike="noStrike" kern="1200" cap="none" spc="0" normalizeH="0" baseline="0" noProof="0" dirty="0">
              <a:ln>
                <a:noFill/>
              </a:ln>
              <a:solidFill>
                <a:schemeClr val="tx1"/>
              </a:solidFill>
              <a:effectLst/>
              <a:uLnTx/>
              <a:uFillTx/>
              <a:latin typeface="+mn-lt"/>
              <a:ea typeface="+mn-ea"/>
              <a:cs typeface="+mn-cs"/>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  Scope of Presentation</a:t>
            </a:r>
          </a:p>
        </p:txBody>
      </p:sp>
      <p:sp>
        <p:nvSpPr>
          <p:cNvPr id="3" name="Content Placeholder 2"/>
          <p:cNvSpPr>
            <a:spLocks noGrp="1"/>
          </p:cNvSpPr>
          <p:nvPr>
            <p:ph idx="1"/>
          </p:nvPr>
        </p:nvSpPr>
        <p:spPr>
          <a:xfrm>
            <a:off x="457200" y="1600200"/>
            <a:ext cx="8229600" cy="4876800"/>
          </a:xfrm>
        </p:spPr>
        <p:txBody>
          <a:bodyPr>
            <a:normAutofit/>
          </a:bodyPr>
          <a:lstStyle/>
          <a:p>
            <a:r>
              <a:rPr lang="en-US" sz="4400" dirty="0"/>
              <a:t>Introduction</a:t>
            </a:r>
          </a:p>
          <a:p>
            <a:r>
              <a:rPr lang="en-US" sz="4400" dirty="0"/>
              <a:t>Challenges Facing the Regulation of Alcohol at all levels</a:t>
            </a:r>
          </a:p>
          <a:p>
            <a:r>
              <a:rPr lang="en-US" sz="4400" dirty="0"/>
              <a:t>Opportunities Available for Regulation of Alcohol at all levels </a:t>
            </a:r>
          </a:p>
          <a:p>
            <a:r>
              <a:rPr lang="en-US" sz="4400" dirty="0"/>
              <a:t>Recommendations</a:t>
            </a:r>
          </a:p>
          <a:p>
            <a:pPr>
              <a:buNone/>
            </a:pPr>
            <a:endParaRPr lang="en-US" dirty="0"/>
          </a:p>
          <a:p>
            <a:pPr>
              <a:buNone/>
            </a:pPr>
            <a:endParaRPr lang="en-US"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457200" y="76200"/>
            <a:ext cx="8229600" cy="792162"/>
          </a:xfrm>
          <a:prstGeom prst="rect">
            <a:avLst/>
          </a:prstGeom>
        </p:spPr>
        <p:txBody>
          <a:bodyPr/>
          <a:lstStyle/>
          <a:p>
            <a:pPr lvl="0" algn="ctr">
              <a:spcBef>
                <a:spcPct val="0"/>
              </a:spcBef>
              <a:defRPr/>
            </a:pPr>
            <a:r>
              <a:rPr lang="en-US" sz="4400" b="1" dirty="0"/>
              <a:t>Opportunities in 6 S/Cs </a:t>
            </a:r>
            <a:r>
              <a:rPr lang="en-US" sz="4400" b="1" dirty="0" err="1"/>
              <a:t>Contd</a:t>
            </a:r>
            <a:r>
              <a:rPr lang="en-US" sz="4400" b="1" dirty="0"/>
              <a:t>…</a:t>
            </a:r>
          </a:p>
        </p:txBody>
      </p:sp>
      <p:sp>
        <p:nvSpPr>
          <p:cNvPr id="3" name="Content Placeholder 2"/>
          <p:cNvSpPr txBox="1">
            <a:spLocks/>
          </p:cNvSpPr>
          <p:nvPr/>
        </p:nvSpPr>
        <p:spPr>
          <a:xfrm>
            <a:off x="76200" y="685800"/>
            <a:ext cx="9144000" cy="5791200"/>
          </a:xfrm>
          <a:prstGeom prst="rect">
            <a:avLst/>
          </a:prstGeom>
        </p:spPr>
        <p:txBody>
          <a:bodyPr>
            <a:normAutofit fontScale="92500"/>
          </a:bodyPr>
          <a:lstStyle/>
          <a:p>
            <a:pPr lvl="0">
              <a:buFont typeface="Arial" pitchFamily="34" charset="0"/>
              <a:buChar char="•"/>
            </a:pPr>
            <a:r>
              <a:rPr lang="en-US" sz="4000" dirty="0"/>
              <a:t> Model villages selected in each of the operational sub-counties/ town councils or Walukuba Division are assisting VHTs through team work to help, reduce alcohol harm tagged to alcohol production, selling or consumption.</a:t>
            </a:r>
          </a:p>
          <a:p>
            <a:pPr lvl="0">
              <a:buFont typeface="Arial" pitchFamily="34" charset="0"/>
              <a:buChar char="•"/>
            </a:pPr>
            <a:r>
              <a:rPr lang="en-US" sz="4000" dirty="0"/>
              <a:t>  Role out the best practices e.g. –Not sending children to sell or to buy alcohol.    -Over 40 people doing alternative businesses like: liquid soap making, tailoring, selling clothes, etc.</a:t>
            </a:r>
            <a:endParaRPr kumimoji="0" lang="en-US" sz="4000" b="0" i="0" u="none" strike="noStrike" kern="1200" cap="none" spc="0" normalizeH="0" baseline="0" noProof="0" dirty="0">
              <a:ln>
                <a:noFill/>
              </a:ln>
              <a:solidFill>
                <a:schemeClr val="tx1"/>
              </a:solidFill>
              <a:effectLst/>
              <a:uLnTx/>
              <a:uFillTx/>
              <a:latin typeface="+mn-lt"/>
              <a:ea typeface="+mn-ea"/>
              <a:cs typeface="+mn-cs"/>
            </a:endParaRPr>
          </a:p>
        </p:txBody>
      </p:sp>
    </p:spTree>
  </p:cSld>
  <p:clrMapOvr>
    <a:masterClrMapping/>
  </p:clrMapOvr>
  <p:transition advTm="0"/>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457200" y="274638"/>
            <a:ext cx="8229600" cy="639762"/>
          </a:xfrm>
          <a:prstGeom prst="rect">
            <a:avLst/>
          </a:prstGeom>
        </p:spPr>
        <p:txBody>
          <a:bodyPr/>
          <a:lstStyle/>
          <a:p>
            <a:pPr lvl="0" algn="ctr">
              <a:spcBef>
                <a:spcPct val="0"/>
              </a:spcBef>
              <a:defRPr/>
            </a:pPr>
            <a:r>
              <a:rPr lang="en-US" sz="4400" b="1" dirty="0"/>
              <a:t>Opportunities in 6 S/Cs </a:t>
            </a:r>
            <a:r>
              <a:rPr lang="en-US" sz="4400" b="1" dirty="0" err="1"/>
              <a:t>Contd</a:t>
            </a:r>
            <a:r>
              <a:rPr lang="en-US" sz="4400" b="1" dirty="0"/>
              <a:t>…</a:t>
            </a:r>
          </a:p>
        </p:txBody>
      </p:sp>
      <p:sp>
        <p:nvSpPr>
          <p:cNvPr id="3" name="Content Placeholder 2"/>
          <p:cNvSpPr txBox="1">
            <a:spLocks/>
          </p:cNvSpPr>
          <p:nvPr/>
        </p:nvSpPr>
        <p:spPr>
          <a:xfrm>
            <a:off x="76200" y="914400"/>
            <a:ext cx="9144000" cy="5562600"/>
          </a:xfrm>
          <a:prstGeom prst="rect">
            <a:avLst/>
          </a:prstGeom>
        </p:spPr>
        <p:txBody>
          <a:bodyPr>
            <a:normAutofit fontScale="92500"/>
          </a:bodyPr>
          <a:lstStyle/>
          <a:p>
            <a:r>
              <a:rPr lang="en-US" sz="4000" dirty="0"/>
              <a:t>We thank UNACOH and all other stakeholders for having run this project in Jinja for, now:</a:t>
            </a:r>
          </a:p>
          <a:p>
            <a:pPr>
              <a:buFont typeface="Arial" pitchFamily="34" charset="0"/>
              <a:buChar char="•"/>
            </a:pPr>
            <a:r>
              <a:rPr lang="en-US" sz="4000" dirty="0"/>
              <a:t> There is better interaction with communities</a:t>
            </a:r>
          </a:p>
          <a:p>
            <a:pPr>
              <a:buFont typeface="Arial" pitchFamily="34" charset="0"/>
              <a:buChar char="•"/>
            </a:pPr>
            <a:r>
              <a:rPr lang="en-US" sz="4000" dirty="0"/>
              <a:t> There is better performance by men. </a:t>
            </a:r>
          </a:p>
          <a:p>
            <a:pPr>
              <a:buFont typeface="Arial" pitchFamily="34" charset="0"/>
              <a:buChar char="•"/>
            </a:pPr>
            <a:r>
              <a:rPr lang="en-US" sz="4000" dirty="0"/>
              <a:t> CDOs report having much fewer cases of Family Conflicts, Child Neglect and Crime Rates generally.                                                </a:t>
            </a:r>
          </a:p>
          <a:p>
            <a:pPr>
              <a:buFont typeface="Arial" pitchFamily="34" charset="0"/>
              <a:buChar char="•"/>
            </a:pPr>
            <a:r>
              <a:rPr lang="en-US" sz="4000" dirty="0"/>
              <a:t> The ban of small sachets of polythene packed alcohol reduced accessibility to alcohol.                       </a:t>
            </a:r>
          </a:p>
          <a:p>
            <a:pPr marL="342900" marR="0" lvl="0" indent="-342900" algn="l" defTabSz="914400" rtl="0" eaLnBrk="1" fontAlgn="auto" latinLnBrk="0" hangingPunct="1">
              <a:lnSpc>
                <a:spcPct val="100000"/>
              </a:lnSpc>
              <a:spcBef>
                <a:spcPct val="20000"/>
              </a:spcBef>
              <a:spcAft>
                <a:spcPts val="0"/>
              </a:spcAft>
              <a:buClrTx/>
              <a:buSzTx/>
              <a:tabLst/>
              <a:defRPr/>
            </a:pPr>
            <a:endParaRPr kumimoji="0" lang="en-US" sz="4000" b="0" i="0" u="none" strike="noStrike" kern="1200" cap="none" spc="0" normalizeH="0" baseline="0" noProof="0" dirty="0">
              <a:ln>
                <a:noFill/>
              </a:ln>
              <a:solidFill>
                <a:schemeClr val="tx1"/>
              </a:solidFill>
              <a:effectLst/>
              <a:uLnTx/>
              <a:uFillTx/>
              <a:latin typeface="+mn-lt"/>
              <a:ea typeface="+mn-ea"/>
              <a:cs typeface="+mn-cs"/>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2"/>
          <p:cNvSpPr txBox="1">
            <a:spLocks/>
          </p:cNvSpPr>
          <p:nvPr/>
        </p:nvSpPr>
        <p:spPr>
          <a:xfrm>
            <a:off x="457200" y="1143001"/>
            <a:ext cx="8458200" cy="4953000"/>
          </a:xfrm>
          <a:prstGeom prst="rect">
            <a:avLst/>
          </a:prstGeom>
        </p:spPr>
        <p:txBody>
          <a:bodyPr>
            <a:normAutofit/>
          </a:bodyPr>
          <a:lstStyle/>
          <a:p>
            <a:pPr marL="342900" marR="0" lvl="0" indent="-342900" algn="l" defTabSz="914400" rtl="0" eaLnBrk="1" fontAlgn="auto" latinLnBrk="0" hangingPunct="1">
              <a:lnSpc>
                <a:spcPct val="100000"/>
              </a:lnSpc>
              <a:spcBef>
                <a:spcPct val="20000"/>
              </a:spcBef>
              <a:spcAft>
                <a:spcPts val="0"/>
              </a:spcAft>
              <a:buClrTx/>
              <a:buSzTx/>
              <a:tabLst/>
              <a:defRPr/>
            </a:pPr>
            <a:r>
              <a:rPr kumimoji="0" lang="en-US" sz="4800" b="0" i="0" u="none" strike="noStrike" kern="1200" cap="none" spc="0" normalizeH="0" baseline="0" noProof="0" dirty="0">
                <a:ln>
                  <a:noFill/>
                </a:ln>
                <a:solidFill>
                  <a:schemeClr val="tx1"/>
                </a:solidFill>
                <a:effectLst/>
                <a:uLnTx/>
                <a:uFillTx/>
                <a:latin typeface="+mn-lt"/>
                <a:ea typeface="+mn-ea"/>
                <a:cs typeface="+mn-cs"/>
              </a:rPr>
              <a:t>     Thank  you for your attention!</a:t>
            </a:r>
          </a:p>
        </p:txBody>
      </p:sp>
    </p:spTree>
  </p:cSld>
  <p:clrMapOvr>
    <a:masterClrMapping/>
  </p:clrMapOvr>
  <p:transition>
    <p:zoom dir="in"/>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p:cNvSpPr>
          <p:nvPr/>
        </p:nvSpPr>
        <p:spPr>
          <a:xfrm>
            <a:off x="457200" y="274638"/>
            <a:ext cx="8229600" cy="792162"/>
          </a:xfrm>
          <a:prstGeom prst="rect">
            <a:avLst/>
          </a:prstGeom>
        </p:spPr>
        <p:txBody>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4400" b="0" i="0" u="none" strike="noStrike" kern="1200" cap="none" spc="0" normalizeH="0" baseline="0" noProof="0" dirty="0">
                <a:ln>
                  <a:noFill/>
                </a:ln>
                <a:solidFill>
                  <a:schemeClr val="tx1"/>
                </a:solidFill>
                <a:effectLst/>
                <a:uLnTx/>
                <a:uFillTx/>
                <a:latin typeface="+mj-lt"/>
                <a:ea typeface="+mj-ea"/>
                <a:cs typeface="+mj-cs"/>
              </a:rPr>
              <a:t>  Introduction</a:t>
            </a:r>
          </a:p>
        </p:txBody>
      </p:sp>
      <p:sp>
        <p:nvSpPr>
          <p:cNvPr id="5" name="Content Placeholder 2"/>
          <p:cNvSpPr txBox="1">
            <a:spLocks/>
          </p:cNvSpPr>
          <p:nvPr/>
        </p:nvSpPr>
        <p:spPr>
          <a:xfrm>
            <a:off x="228600" y="990600"/>
            <a:ext cx="8686800" cy="5486400"/>
          </a:xfrm>
          <a:prstGeom prst="rect">
            <a:avLst/>
          </a:prstGeom>
        </p:spPr>
        <p:txBody>
          <a:bodyPr/>
          <a:lstStyle/>
          <a:p>
            <a:r>
              <a:rPr lang="en-US" sz="3600" dirty="0"/>
              <a:t>Whereas alcohol is traditionally regarded as a very important beverage, served at all types of ceremonies (whether joyous or sorrowful), alcohol drinking commonly results in alcohol harm that has health and socio-economic outcomes to individuals, families and communities in form of sickness, domestic violence, marital break down, failure to work, poverty, crime, accidents, diseases, high medical expenses, blindness, death, etc. </a:t>
            </a: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en-US" sz="3200" b="0" i="0" u="none" strike="noStrike" kern="1200" cap="none" spc="0" normalizeH="0" baseline="0" noProof="0" dirty="0">
              <a:ln>
                <a:noFill/>
              </a:ln>
              <a:solidFill>
                <a:schemeClr val="tx1"/>
              </a:solidFill>
              <a:effectLst/>
              <a:uLnTx/>
              <a:uFillTx/>
              <a:latin typeface="+mn-lt"/>
              <a:ea typeface="+mn-ea"/>
              <a:cs typeface="+mn-cs"/>
            </a:endParaRP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en-US" sz="3200" b="0" i="0" u="none" strike="noStrike" kern="1200" cap="none" spc="0" normalizeH="0" baseline="0" noProof="0" dirty="0">
              <a:ln>
                <a:noFill/>
              </a:ln>
              <a:solidFill>
                <a:schemeClr val="tx1"/>
              </a:solidFill>
              <a:effectLst/>
              <a:uLnTx/>
              <a:uFillTx/>
              <a:latin typeface="+mn-lt"/>
              <a:ea typeface="+mn-ea"/>
              <a:cs typeface="+mn-cs"/>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44562"/>
          </a:xfrm>
        </p:spPr>
        <p:txBody>
          <a:bodyPr/>
          <a:lstStyle/>
          <a:p>
            <a:r>
              <a:rPr lang="en-US" b="1" dirty="0"/>
              <a:t>CHALLENGES:</a:t>
            </a:r>
          </a:p>
        </p:txBody>
      </p:sp>
      <p:sp>
        <p:nvSpPr>
          <p:cNvPr id="3" name="Content Placeholder 2"/>
          <p:cNvSpPr>
            <a:spLocks noGrp="1"/>
          </p:cNvSpPr>
          <p:nvPr>
            <p:ph idx="1"/>
          </p:nvPr>
        </p:nvSpPr>
        <p:spPr>
          <a:xfrm>
            <a:off x="76200" y="838200"/>
            <a:ext cx="8915400" cy="5638800"/>
          </a:xfrm>
        </p:spPr>
        <p:txBody>
          <a:bodyPr>
            <a:noAutofit/>
          </a:bodyPr>
          <a:lstStyle/>
          <a:p>
            <a:pPr>
              <a:buNone/>
            </a:pPr>
            <a:r>
              <a:rPr lang="en-US" sz="4000" b="1" dirty="0"/>
              <a:t>    Why </a:t>
            </a:r>
            <a:r>
              <a:rPr lang="en-US" sz="4000" dirty="0"/>
              <a:t>is alcohol producing, selling or drinking a problem? </a:t>
            </a:r>
          </a:p>
          <a:p>
            <a:r>
              <a:rPr lang="en-US" sz="4000" dirty="0"/>
              <a:t>The old laws have gaps in regulating alcohol.          </a:t>
            </a:r>
          </a:p>
          <a:p>
            <a:r>
              <a:rPr lang="en-US" sz="4000" dirty="0"/>
              <a:t>Some cultural norms are bad. E.g. A newly born infant from the royal clan in Busoga is normally washed with alcohol. So, drinking in that clan is very normal.     </a:t>
            </a:r>
            <a:r>
              <a:rPr lang="en-US" sz="3600" dirty="0"/>
              <a:t>                                                                            </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457200" y="274638"/>
            <a:ext cx="8229600" cy="944562"/>
          </a:xfrm>
          <a:prstGeom prst="rect">
            <a:avLst/>
          </a:prstGeom>
        </p:spPr>
        <p:txBody>
          <a:bodyPr/>
          <a:lstStyle/>
          <a:p>
            <a:pPr lvl="0" algn="ctr">
              <a:spcBef>
                <a:spcPct val="0"/>
              </a:spcBef>
              <a:defRPr/>
            </a:pPr>
            <a:r>
              <a:rPr lang="en-US" sz="4400" dirty="0"/>
              <a:t>Challenges (</a:t>
            </a:r>
            <a:r>
              <a:rPr lang="en-US" sz="4400" b="1" dirty="0"/>
              <a:t>Why</a:t>
            </a:r>
            <a:r>
              <a:rPr lang="en-US" sz="4400" dirty="0"/>
              <a:t>) Contd….</a:t>
            </a:r>
            <a:endParaRPr kumimoji="0" lang="en-US" sz="4400" b="0" i="0" u="none" strike="noStrike" kern="1200" cap="none" spc="0" normalizeH="0" baseline="0" noProof="0" dirty="0">
              <a:ln>
                <a:noFill/>
              </a:ln>
              <a:solidFill>
                <a:schemeClr val="tx1"/>
              </a:solidFill>
              <a:effectLst/>
              <a:uLnTx/>
              <a:uFillTx/>
              <a:latin typeface="+mj-lt"/>
              <a:ea typeface="+mj-ea"/>
              <a:cs typeface="+mj-cs"/>
            </a:endParaRPr>
          </a:p>
        </p:txBody>
      </p:sp>
      <p:sp>
        <p:nvSpPr>
          <p:cNvPr id="3" name="Content Placeholder 2"/>
          <p:cNvSpPr txBox="1">
            <a:spLocks/>
          </p:cNvSpPr>
          <p:nvPr/>
        </p:nvSpPr>
        <p:spPr>
          <a:xfrm>
            <a:off x="152400" y="914400"/>
            <a:ext cx="8915400" cy="5562600"/>
          </a:xfrm>
          <a:prstGeom prst="rect">
            <a:avLst/>
          </a:prstGeom>
        </p:spPr>
        <p:txBody>
          <a:bodyPr>
            <a:noAutofit/>
          </a:bodyPr>
          <a:lstStyle/>
          <a:p>
            <a:pPr marL="342900" lvl="0" indent="-342900">
              <a:spcBef>
                <a:spcPct val="20000"/>
              </a:spcBef>
              <a:buFont typeface="Arial" pitchFamily="34" charset="0"/>
              <a:buChar char="•"/>
              <a:defRPr/>
            </a:pPr>
            <a:r>
              <a:rPr lang="en-US" sz="3600" dirty="0"/>
              <a:t>Many people resort to such business for lack of alternative income generating ventures or for over-dependency or they drink because of peer pressure.   </a:t>
            </a:r>
          </a:p>
          <a:p>
            <a:pPr marL="342900" lvl="0" indent="-342900">
              <a:spcBef>
                <a:spcPct val="20000"/>
              </a:spcBef>
              <a:buFont typeface="Arial" pitchFamily="34" charset="0"/>
              <a:buChar char="•"/>
              <a:defRPr/>
            </a:pPr>
            <a:r>
              <a:rPr lang="en-US" sz="3600" dirty="0"/>
              <a:t>Some people misconceive that since alcohol is an external sanitizer for COVID, so they drink it to sanitize against systemic COVID.  </a:t>
            </a:r>
          </a:p>
          <a:p>
            <a:pPr marL="342900" lvl="0" indent="-342900">
              <a:spcBef>
                <a:spcPct val="20000"/>
              </a:spcBef>
              <a:buFont typeface="Arial" pitchFamily="34" charset="0"/>
              <a:buChar char="•"/>
              <a:defRPr/>
            </a:pPr>
            <a:r>
              <a:rPr lang="en-US" sz="3600" dirty="0"/>
              <a:t>Some leaders (in </a:t>
            </a:r>
            <a:r>
              <a:rPr lang="en-US" sz="3600" dirty="0" err="1"/>
              <a:t>Kikaramoja</a:t>
            </a:r>
            <a:r>
              <a:rPr lang="en-US" sz="3600" dirty="0"/>
              <a:t> and Soweto) in Walukuba Division are not exemplary.  </a:t>
            </a:r>
            <a:endParaRPr kumimoji="0" lang="en-US" sz="3600" b="0" i="0" u="none" strike="noStrike" kern="1200" cap="none" spc="0" normalizeH="0" baseline="0" noProof="0" dirty="0">
              <a:ln>
                <a:noFill/>
              </a:ln>
              <a:solidFill>
                <a:schemeClr val="tx1"/>
              </a:solidFill>
              <a:effectLst/>
              <a:uLnTx/>
              <a:uFillTx/>
              <a:latin typeface="+mn-lt"/>
              <a:ea typeface="+mn-ea"/>
              <a:cs typeface="+mn-cs"/>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457200" y="76200"/>
            <a:ext cx="8229600" cy="868362"/>
          </a:xfrm>
          <a:prstGeom prst="rect">
            <a:avLst/>
          </a:prstGeom>
        </p:spPr>
        <p:txBody>
          <a:bodyPr/>
          <a:lstStyle/>
          <a:p>
            <a:pPr lvl="0" algn="ctr">
              <a:spcBef>
                <a:spcPct val="0"/>
              </a:spcBef>
              <a:defRPr/>
            </a:pPr>
            <a:r>
              <a:rPr lang="en-US" sz="4400" dirty="0"/>
              <a:t>Challenges (</a:t>
            </a:r>
            <a:r>
              <a:rPr lang="en-US" sz="4400" b="1" dirty="0"/>
              <a:t>Why</a:t>
            </a:r>
            <a:r>
              <a:rPr lang="en-US" sz="4400" dirty="0"/>
              <a:t>)</a:t>
            </a:r>
            <a:r>
              <a:rPr kumimoji="0" lang="en-US" sz="4400" b="0" i="0" u="none" strike="noStrike" kern="1200" cap="none" spc="0" normalizeH="0" baseline="0" noProof="0" dirty="0">
                <a:ln>
                  <a:noFill/>
                </a:ln>
                <a:solidFill>
                  <a:schemeClr val="tx1"/>
                </a:solidFill>
                <a:effectLst/>
                <a:uLnTx/>
                <a:uFillTx/>
                <a:latin typeface="+mj-lt"/>
                <a:ea typeface="+mj-ea"/>
                <a:cs typeface="+mj-cs"/>
              </a:rPr>
              <a:t> </a:t>
            </a:r>
            <a:r>
              <a:rPr lang="en-US" sz="4400" dirty="0"/>
              <a:t>Contd….</a:t>
            </a:r>
            <a:endParaRPr kumimoji="0" lang="en-US" sz="4400" b="0" i="0" u="none" strike="noStrike" kern="1200" cap="none" spc="0" normalizeH="0" baseline="0" noProof="0" dirty="0">
              <a:ln>
                <a:noFill/>
              </a:ln>
              <a:solidFill>
                <a:schemeClr val="tx1"/>
              </a:solidFill>
              <a:effectLst/>
              <a:uLnTx/>
              <a:uFillTx/>
              <a:latin typeface="+mj-lt"/>
              <a:ea typeface="+mj-ea"/>
              <a:cs typeface="+mj-cs"/>
            </a:endParaRPr>
          </a:p>
        </p:txBody>
      </p:sp>
      <p:sp>
        <p:nvSpPr>
          <p:cNvPr id="3" name="Content Placeholder 2"/>
          <p:cNvSpPr txBox="1">
            <a:spLocks/>
          </p:cNvSpPr>
          <p:nvPr/>
        </p:nvSpPr>
        <p:spPr>
          <a:xfrm>
            <a:off x="152400" y="685800"/>
            <a:ext cx="8915400" cy="5791200"/>
          </a:xfrm>
          <a:prstGeom prst="rect">
            <a:avLst/>
          </a:prstGeom>
        </p:spPr>
        <p:txBody>
          <a:bodyPr>
            <a:normAutofit lnSpcReduction="10000"/>
          </a:bodyPr>
          <a:lstStyle/>
          <a:p>
            <a:pPr>
              <a:buFont typeface="Arial" pitchFamily="34" charset="0"/>
              <a:buChar char="•"/>
            </a:pPr>
            <a:r>
              <a:rPr lang="en-US" sz="3600" dirty="0"/>
              <a:t> They promote opening alcohol joints and drinking. This hinders law enactment/ enforcement.     </a:t>
            </a:r>
          </a:p>
          <a:p>
            <a:pPr>
              <a:buFont typeface="Arial" pitchFamily="34" charset="0"/>
              <a:buChar char="•"/>
            </a:pPr>
            <a:r>
              <a:rPr lang="en-US" sz="3600" dirty="0"/>
              <a:t> Some packing material gives persuasive, misleading information to the consumers.   </a:t>
            </a:r>
          </a:p>
          <a:p>
            <a:pPr>
              <a:buFont typeface="Arial" pitchFamily="34" charset="0"/>
              <a:buChar char="•"/>
            </a:pPr>
            <a:r>
              <a:rPr lang="en-US" sz="3600" dirty="0"/>
              <a:t> In early and late stages of alcohol addiction, alcohol consumers fail to avail human basic needs (like food) for their families. School children may drop out of school for lack of school fees. Fighting, violence, crime rates, poverty and marital break down increase.</a:t>
            </a:r>
            <a:endParaRPr kumimoji="0" lang="en-US" sz="3200" b="0" i="0" u="none" strike="noStrike" kern="1200" cap="none" spc="0" normalizeH="0" baseline="0" noProof="0" dirty="0">
              <a:ln>
                <a:noFill/>
              </a:ln>
              <a:solidFill>
                <a:schemeClr val="tx1"/>
              </a:solidFill>
              <a:effectLst/>
              <a:uLnTx/>
              <a:uFillTx/>
              <a:latin typeface="+mn-lt"/>
              <a:ea typeface="+mn-ea"/>
              <a:cs typeface="+mn-cs"/>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868362"/>
          </a:xfrm>
        </p:spPr>
        <p:txBody>
          <a:bodyPr/>
          <a:lstStyle/>
          <a:p>
            <a:r>
              <a:rPr lang="en-US" dirty="0"/>
              <a:t>Challenges </a:t>
            </a:r>
            <a:r>
              <a:rPr lang="en-US" b="1" dirty="0"/>
              <a:t>(How)</a:t>
            </a:r>
          </a:p>
        </p:txBody>
      </p:sp>
      <p:sp>
        <p:nvSpPr>
          <p:cNvPr id="3" name="Content Placeholder 2"/>
          <p:cNvSpPr>
            <a:spLocks noGrp="1"/>
          </p:cNvSpPr>
          <p:nvPr>
            <p:ph idx="1"/>
          </p:nvPr>
        </p:nvSpPr>
        <p:spPr>
          <a:xfrm>
            <a:off x="152400" y="762000"/>
            <a:ext cx="8915400" cy="5943600"/>
          </a:xfrm>
        </p:spPr>
        <p:txBody>
          <a:bodyPr>
            <a:noAutofit/>
          </a:bodyPr>
          <a:lstStyle/>
          <a:p>
            <a:pPr>
              <a:buNone/>
            </a:pPr>
            <a:r>
              <a:rPr lang="en-US" sz="3600" b="1" dirty="0"/>
              <a:t>    How</a:t>
            </a:r>
            <a:r>
              <a:rPr lang="en-US" sz="3600" dirty="0"/>
              <a:t> is alcohol producing, selling or drinking a problem? </a:t>
            </a:r>
          </a:p>
          <a:p>
            <a:r>
              <a:rPr lang="en-US" sz="3600" dirty="0"/>
              <a:t>Some producers/ sellers add some toxic substances to alcohol that accelerate people to get drunk in about 5 minutes.  This has led to blindness or death in some cases. </a:t>
            </a:r>
          </a:p>
          <a:p>
            <a:r>
              <a:rPr lang="en-US" sz="3600" dirty="0"/>
              <a:t>Alcohol selling business may stall due to accumulated unpaid bills from consumers.</a:t>
            </a:r>
          </a:p>
          <a:p>
            <a:r>
              <a:rPr lang="en-US" sz="3600" dirty="0"/>
              <a:t>Sometimes the dealers become very abusive/ discouraging to the Change Agents, </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868362"/>
          </a:xfrm>
        </p:spPr>
        <p:txBody>
          <a:bodyPr/>
          <a:lstStyle/>
          <a:p>
            <a:r>
              <a:rPr lang="en-US" dirty="0"/>
              <a:t>Challenges </a:t>
            </a:r>
            <a:r>
              <a:rPr lang="en-US" b="1" dirty="0"/>
              <a:t>(How) </a:t>
            </a:r>
            <a:r>
              <a:rPr lang="en-US" dirty="0"/>
              <a:t>Contd…</a:t>
            </a:r>
          </a:p>
        </p:txBody>
      </p:sp>
      <p:sp>
        <p:nvSpPr>
          <p:cNvPr id="3" name="Content Placeholder 2"/>
          <p:cNvSpPr>
            <a:spLocks noGrp="1"/>
          </p:cNvSpPr>
          <p:nvPr>
            <p:ph idx="1"/>
          </p:nvPr>
        </p:nvSpPr>
        <p:spPr>
          <a:xfrm>
            <a:off x="152400" y="914400"/>
            <a:ext cx="8915400" cy="5638800"/>
          </a:xfrm>
        </p:spPr>
        <p:txBody>
          <a:bodyPr>
            <a:normAutofit fontScale="85000" lnSpcReduction="20000"/>
          </a:bodyPr>
          <a:lstStyle/>
          <a:p>
            <a:pPr>
              <a:buNone/>
            </a:pPr>
            <a:r>
              <a:rPr lang="en-US" sz="4000" dirty="0"/>
              <a:t>    e.g. when we say alcohol causes death, people don’t quickly see this.  </a:t>
            </a:r>
          </a:p>
          <a:p>
            <a:r>
              <a:rPr lang="en-US" sz="4000" dirty="0"/>
              <a:t>Some bar owners regard Change Agents (HWs, CDOs &amp; VHTs) as enemies responsible for the downfall of their bar businesses. </a:t>
            </a:r>
          </a:p>
          <a:p>
            <a:r>
              <a:rPr lang="en-US" sz="4000" dirty="0"/>
              <a:t>Some drunkards with hangovers report to health facilities for treatment creating a nonrealistic claim/ expense. They cannot report to work.  </a:t>
            </a:r>
          </a:p>
          <a:p>
            <a:r>
              <a:rPr lang="en-US" sz="4000" dirty="0"/>
              <a:t>Some addicts who need rehabilitation cannot meet the expenses at a Rehabilitation Center.               						</a:t>
            </a:r>
          </a:p>
          <a:p>
            <a:pPr>
              <a:buNone/>
            </a:pPr>
            <a:endParaRPr lang="en-US" dirty="0"/>
          </a:p>
          <a:p>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457200" y="76200"/>
            <a:ext cx="8229600" cy="868362"/>
          </a:xfrm>
          <a:prstGeom prst="rect">
            <a:avLst/>
          </a:prstGeom>
        </p:spPr>
        <p:txBody>
          <a:bodyPr/>
          <a:lstStyle/>
          <a:p>
            <a:pPr lvl="0" algn="ctr">
              <a:spcBef>
                <a:spcPct val="0"/>
              </a:spcBef>
              <a:defRPr/>
            </a:pPr>
            <a:r>
              <a:rPr lang="en-US" sz="4400" dirty="0"/>
              <a:t>Challenges </a:t>
            </a:r>
            <a:r>
              <a:rPr lang="en-US" sz="4400" b="1" dirty="0"/>
              <a:t>(How) </a:t>
            </a:r>
            <a:r>
              <a:rPr lang="en-US" sz="4400" dirty="0"/>
              <a:t>Contd…</a:t>
            </a:r>
            <a:endParaRPr kumimoji="0" lang="en-US" sz="4400" b="0" i="0" u="none" strike="noStrike" kern="1200" cap="none" spc="0" normalizeH="0" baseline="0" noProof="0" dirty="0">
              <a:ln>
                <a:noFill/>
              </a:ln>
              <a:solidFill>
                <a:schemeClr val="tx1"/>
              </a:solidFill>
              <a:effectLst/>
              <a:uLnTx/>
              <a:uFillTx/>
              <a:latin typeface="+mj-lt"/>
              <a:ea typeface="+mj-ea"/>
              <a:cs typeface="+mj-cs"/>
            </a:endParaRPr>
          </a:p>
        </p:txBody>
      </p:sp>
      <p:sp>
        <p:nvSpPr>
          <p:cNvPr id="3" name="Content Placeholder 2"/>
          <p:cNvSpPr txBox="1">
            <a:spLocks/>
          </p:cNvSpPr>
          <p:nvPr/>
        </p:nvSpPr>
        <p:spPr>
          <a:xfrm>
            <a:off x="152400" y="685800"/>
            <a:ext cx="8915400" cy="5943600"/>
          </a:xfrm>
          <a:prstGeom prst="rect">
            <a:avLst/>
          </a:prstGeom>
        </p:spPr>
        <p:txBody>
          <a:bodyPr>
            <a:normAutofit fontScale="62500" lnSpcReduction="20000"/>
          </a:bodyPr>
          <a:lstStyle/>
          <a:p>
            <a:pPr lvl="0">
              <a:buFont typeface="Arial" pitchFamily="34" charset="0"/>
              <a:buChar char="•"/>
            </a:pPr>
            <a:r>
              <a:rPr lang="en-US" sz="4700" dirty="0"/>
              <a:t>  </a:t>
            </a:r>
            <a:r>
              <a:rPr lang="en-US" sz="5800" dirty="0"/>
              <a:t>Those who agree to leave alcohol producing or selling may need substantial capital for other businesses as an alternative source of livelihood.  </a:t>
            </a:r>
          </a:p>
          <a:p>
            <a:pPr lvl="0">
              <a:buFont typeface="Arial" pitchFamily="34" charset="0"/>
              <a:buChar char="•"/>
            </a:pPr>
            <a:r>
              <a:rPr lang="en-US" sz="5800" dirty="0"/>
              <a:t> Some youth consume alcohol retrospectively with other drugs like tobacco or marijuana, which may result into mental disorders that are very expensive to treat let alone the self denial in them.  </a:t>
            </a:r>
          </a:p>
          <a:p>
            <a:pPr>
              <a:buFont typeface="Arial" pitchFamily="34" charset="0"/>
              <a:buChar char="•"/>
            </a:pPr>
            <a:r>
              <a:rPr lang="en-US" sz="6000" dirty="0"/>
              <a:t> Due to Covid-19 some people ended up eating their financial capital and the businesses stalled.</a:t>
            </a:r>
            <a:r>
              <a:rPr lang="en-US" sz="5800" dirty="0"/>
              <a:t> </a:t>
            </a:r>
          </a:p>
          <a:p>
            <a:pPr lvl="0">
              <a:buFont typeface="Arial" pitchFamily="34" charset="0"/>
              <a:buChar char="•"/>
            </a:pPr>
            <a:r>
              <a:rPr lang="en-US" sz="5800" dirty="0"/>
              <a:t> </a:t>
            </a:r>
            <a:endParaRPr kumimoji="0" lang="en-US" sz="5800" b="0" i="0" u="none" strike="noStrike" kern="1200" cap="none" spc="0" normalizeH="0" baseline="0" noProof="0" dirty="0">
              <a:ln>
                <a:noFill/>
              </a:ln>
              <a:solidFill>
                <a:schemeClr val="tx1"/>
              </a:solidFill>
              <a:effectLst/>
              <a:uLnTx/>
              <a:uFillTx/>
              <a:latin typeface="+mn-lt"/>
              <a:ea typeface="+mn-ea"/>
              <a:cs typeface="+mn-cs"/>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6137</TotalTime>
  <Words>1460</Words>
  <Application>Microsoft Office PowerPoint</Application>
  <PresentationFormat>On-screen Show (4:3)</PresentationFormat>
  <Paragraphs>110</Paragraphs>
  <Slides>22</Slides>
  <Notes>6</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22</vt:i4>
      </vt:variant>
    </vt:vector>
  </HeadingPairs>
  <TitlesOfParts>
    <vt:vector size="25" baseType="lpstr">
      <vt:lpstr>Arial</vt:lpstr>
      <vt:lpstr>Calibri</vt:lpstr>
      <vt:lpstr>Office Theme</vt:lpstr>
      <vt:lpstr>UAP CONFERENCE AT KAMPALA   </vt:lpstr>
      <vt:lpstr>  Scope of Presentation</vt:lpstr>
      <vt:lpstr>PowerPoint Presentation</vt:lpstr>
      <vt:lpstr>CHALLENGES:</vt:lpstr>
      <vt:lpstr>PowerPoint Presentation</vt:lpstr>
      <vt:lpstr>PowerPoint Presentation</vt:lpstr>
      <vt:lpstr>Challenges (How)</vt:lpstr>
      <vt:lpstr>Challenges (How) Contd…</vt:lpstr>
      <vt:lpstr>PowerPoint Presentation</vt:lpstr>
      <vt:lpstr>PowerPoint Presentation</vt:lpstr>
      <vt:lpstr>OPPORTUNITIES: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STRATEGIES FOR SCHOOL SANITATION IMPROVEMENT</dc:title>
  <dc:creator>user</dc:creator>
  <cp:lastModifiedBy>prudence Aturinde</cp:lastModifiedBy>
  <cp:revision>118</cp:revision>
  <cp:lastPrinted>2021-10-21T00:43:07Z</cp:lastPrinted>
  <dcterms:created xsi:type="dcterms:W3CDTF">2020-09-16T07:23:14Z</dcterms:created>
  <dcterms:modified xsi:type="dcterms:W3CDTF">2022-11-22T11:58:21Z</dcterms:modified>
</cp:coreProperties>
</file>